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19"/>
  </p:notesMasterIdLst>
  <p:handoutMasterIdLst>
    <p:handoutMasterId r:id="rId20"/>
  </p:handoutMasterIdLst>
  <p:sldIdLst>
    <p:sldId id="256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7848EE-553F-4FBA-8096-AA964C2CA42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Cyrl-RS"/>
              <a:t>Електротехничка школа "Стари град"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B89228-6B65-478D-98B9-414700B247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63604-CF71-4A2B-BFBF-03EF1A2E1D2C}" type="datetime1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FFBEF-F9A2-4E8F-B037-69D99DE2393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Cyrl-RS"/>
              <a:t>Лабораторија за Електронику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D490D-0D70-4E9A-9EB5-25240BE64A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D182F-BADF-44F2-8D71-8000099CC9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743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sr-Cyrl-RS"/>
              <a:t>Електротехничка школа "Стари град"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7DE02-7A54-4738-B41B-F28B1F6ED971}" type="datetime1">
              <a:rPr lang="en-US" smtClean="0"/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sr-Cyrl-RS"/>
              <a:t>Лабораторија за Електронику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29841-0581-412B-842A-62B6B9CC17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290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CB07-A319-415A-B171-453CAAC2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A83-D24F-4A34-BB1F-D07EB9706E34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2BBB0-CA22-4E47-AB09-B9784E40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 dirty="0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8900-356C-4A2C-BCF3-2C980A0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6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B16C-D0A4-4E91-88B7-349ECC1D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D54BB-0E7B-43E1-AED0-9D93FB83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92B4-5ED1-4387-BD92-F4CAD759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0FCB-FAD7-4376-B6E4-37358A04F896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08A4-978B-45FC-9F95-D7DFD64F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A7E9B-F8C6-4800-953A-F43F5C87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77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A3640-4AA1-4269-BF00-3ABA5D801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203E-A8E8-4D6E-9312-95B78141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F837-D131-4466-8DC8-80DFCF1C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0525-5932-4193-BF73-698FAA83B921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D03B-2A3A-4F96-BAE7-2E706812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9DA4E-51EF-481D-BD04-8CD9A01F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2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006AD-579E-4A37-9234-F09BED967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F4111-986F-488F-ABFF-7CE368A54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29D09-E751-4DFF-B512-3C4C36FA1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9A842-E01A-485E-B060-18F849A50B6A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CC70D-FBFA-47A1-8B9C-B83C26B8A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A9CE1-8EC3-419D-AFF8-555798491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0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4BB9-87AB-436E-BC5F-6CACACB0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1D359-7DA3-4E02-84D3-1ED4C2727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A1547-F111-4F84-B137-A10359E9C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7C67-66EE-417B-8119-AF55DB88C46D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E2E4D-B04A-45A8-9197-AFF0F5C88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F6A8-274E-4294-B932-DDF4C0BB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07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40266-D8F7-4EBC-BD9F-27D696B8E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FA42D6-6235-4599-B05A-2240CE33A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CDA7E-61C6-48E1-A0AD-B8150CBAB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896C3-7A10-485D-90AF-6D59BEF744DA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F4275-CCED-4244-8725-48DC49FD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7C566-FA6F-4181-9AA4-04C06FF08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98FD6-C3FC-4366-AD0F-7BD8CEE0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50BC-EF6F-424E-B81D-6245DD962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9F952-2F44-4E9B-BB6F-5E0D2B889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99B3B-9B8B-4FAB-8CEC-8B7AB3716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61B3-F482-4DC3-A688-A3603772D4BA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29AF5-1C79-45EA-8770-8385359FD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F6F9D-F631-4814-92AE-0E9BF974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81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6A12-E5AE-4E5E-9F51-E8F56C5E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460A39-FEAC-456F-83B0-600D72B6C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96672F-BF65-4E6C-A788-ADEC3E7F4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4D68AA-C531-4B1B-AF82-A0B7AAED7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564B3-3ED7-4411-BDC4-CF438A7E3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9DE4-6988-4F36-B4C5-B4060790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D3D07-62A6-4E8A-AA9C-72BB0652DB85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546ED9-BE5C-4DAE-B779-38EC8C2F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360D7-AF52-46EA-B14C-4FDA618E7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763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68CC-B7D2-489E-94C4-0FB94C63B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CE19D-150D-4ABC-9ACB-1C9F8E389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06D0D-D1D0-42D6-8BCB-1F9418A24317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32507F-4105-40B1-B21C-D9309F5C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8B3BC2-A1B8-4CA6-8720-38FE58DED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334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24AF12-E221-49DF-8D5D-9FAB2FBA7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DCA3E-FA89-4CFA-BC26-B102703B585C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75B5DA-B91A-4BBD-A0DB-E4F9CE089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B4BD80-F35C-4C2B-ADAE-07F52720B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242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ADC2E-694F-4BC1-A078-3945AA502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E747A-A2D4-4781-A896-4669E40CED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C7080-E42E-4C72-9E8A-36CECB4BC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A64C37-20A2-4C27-AC17-503C7AE39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C2CC7-3379-4C56-BD4E-6FA5113983C0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2DC37-8DEA-43DA-B2F7-B9915791F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02B08B-FD89-4B28-8C68-D0048528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3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BEFA-C66F-415C-959F-A5D8584E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35070-33AE-4A44-ADBB-5055AB16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F04D-D37E-4447-A726-46A4DAF5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42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B29F7-FEA2-4B9D-8682-B0AC5633B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1AA76C-9802-4052-8AC2-57FA8D93A5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C2A218-5BE2-42E0-8A00-EED7ECD14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35AFC-979C-48DC-95CE-3DF9599B5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5675C-E2ED-429B-ABCF-CC67DA48C119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E79410-D9B3-41C7-BBE3-468478196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1A2299-AF7F-4C2D-80D1-488934F2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126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7B506-CAF4-43D7-8624-38A6FBFD7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A4EF05-D879-4523-A5F9-C97581654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081DA-D0D2-4B6D-83C8-CB0E9F490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08161-74A3-4D4B-897B-38FFDA11F7E6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1DA3B2-92E6-4B2F-9007-17A103830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43E43-6114-4523-B63D-6E606A74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12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5FCCDD-E9CE-4A74-B4CD-FBF6F62A56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BE193-31ED-4C87-BE07-A387C8ECB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C5613-FCD9-45D0-A9E9-57538003C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A78F1-0D09-4028-949A-CEAFB91C9877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1064F-EE91-44A8-9FC3-6BA7A87CD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9A9F83-8C53-4F05-9F1F-34A2091A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638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F26B0-15B4-48FB-8B9B-BDD653144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E44EF0-CEC3-45BB-94F4-432E97D01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2CB07-A319-415A-B171-453CAAC2A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F509F-6683-46C0-B2AC-A86FA8C8162D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52BBB0-CA22-4E47-AB09-B9784E407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48900-356C-4A2C-BCF3-2C980A0C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913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094E3-73FD-45D5-ACFA-8BC24D07D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727C3-34DB-4535-84CC-2AE544AF3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8BEFA-C66F-415C-959F-A5D8584E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92FE8-EB48-42AB-B46C-26D987EEAA55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35070-33AE-4A44-ADBB-5055AB16A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D5F04D-D37E-4447-A726-46A4DAF5A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226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F079-145F-4083-9E82-1E15675B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94C1F-706A-4D6F-B1E1-AEAA5FC92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5E177-2B5A-4FF8-8340-28DE17C1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25CEC-D0F9-49FD-9596-435FA3043702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A007-86A5-4BA1-8CEC-EFA79A45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089A-AEB3-4D02-B8FF-9D28876C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288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2DCC-3E6A-4E43-BDF0-FAF52D2ED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2B6F-F18D-4B8C-88EC-222B7698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F9869-3D1D-49F0-891F-91C9C7B29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142C-9033-4A5F-8138-5915355D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C5958-CAD1-41B6-95E6-74DBF706CDD8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B617-36FB-4BBA-AEA3-43BA01A8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08360-4639-4AFF-AF7C-A446991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1161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1C3-9765-438C-AAFE-366B0BF7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520FE-79C7-4CD5-B0E2-3074EFA4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C0A8D-C0C8-4A9C-843F-53B8F9A6A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38515-F989-4DD6-AF59-764222EDC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3A654-CA81-4AF6-8FB7-A941B47E8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98375-79E1-4243-BB96-DB627D69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3B85-10EB-4E40-9BAB-3B8E7634C8D8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1A0E0-A2E4-41F9-996E-15C38F33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96EB4-A652-4ECE-8B85-91475A10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9235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DD47-DEDD-43C7-AB4A-5D912DA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3AE8D-0FA8-4ADA-827E-38B7B88C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C11AE-8BE1-4C8D-92BD-EF6ED2F68689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B9684-21FC-4CB7-A810-54BC46C3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868C-F463-4F51-ACFC-2FC12400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739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6B6D5-AEAA-4F4A-A873-7BA8D167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75D6-CB88-4D04-9E8A-BD92DC43FB46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F13E-8117-42A1-8B81-870AE18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E0381-4F5D-49EC-B3FE-FF96776B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5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F079-145F-4083-9E82-1E15675B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394C1F-706A-4D6F-B1E1-AEAA5FC92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5E177-2B5A-4FF8-8340-28DE17C14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23DA-9E17-448B-8AF3-4E4871D7B5C8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BA007-86A5-4BA1-8CEC-EFA79A45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8089A-AEB3-4D02-B8FF-9D28876CF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560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5E63-3F26-409D-AAAC-79AD7FA7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89C6-3461-4C83-8E5D-D3F44171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E43A6-3C04-4342-98A2-060AB71A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4EA89-9C8B-4AC5-821B-35AD5B93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C6A9-00C6-4F53-9B88-2F142187ECF1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28867-129B-4CFC-8B20-16AD7FB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AD6B7-4EDE-40BC-A4D1-C62FFB71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206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84F-4DEA-4491-A266-8273EF45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8999-438B-4479-9C08-D9D8BCDA3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7E3F0-D8D3-498A-AA5D-DB029886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7E238-C182-4D90-8E18-7A68B24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786DA-6F6A-452D-8CB9-FF9AD23235BA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725F0-D1D2-434E-932F-B0C81DBB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2FA16-07FC-4C40-BADE-2C360D67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362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B16C-D0A4-4E91-88B7-349ECC1D2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D54BB-0E7B-43E1-AED0-9D93FB837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892B4-5ED1-4387-BD92-F4CAD7593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CB738-69A5-4FBB-A3E5-7B93FC4F2CA8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4008A4-978B-45FC-9F95-D7DFD64F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CA7E9B-F8C6-4800-953A-F43F5C878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913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1A3640-4AA1-4269-BF00-3ABA5D801A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C203E-A8E8-4D6E-9312-95B78141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BF837-D131-4466-8DC8-80DFCF1C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A4D6A-1340-4861-92A1-1433436940C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8D03B-2A3A-4F96-BAE7-2E706812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9DA4E-51EF-481D-BD04-8CD9A01F4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82DCC-3E6A-4E43-BDF0-FAF52D2ED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72B6F-F18D-4B8C-88EC-222B7698FD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5F9869-3D1D-49F0-891F-91C9C7B29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142C-9033-4A5F-8138-5915355D9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1C2D-7FBC-419C-BB0B-DB914C7207F8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68B617-36FB-4BBA-AEA3-43BA01A8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E08360-4639-4AFF-AF7C-A4469912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0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941C3-9765-438C-AAFE-366B0BF7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520FE-79C7-4CD5-B0E2-3074EFA419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5C0A8D-C0C8-4A9C-843F-53B8F9A6A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838515-F989-4DD6-AF59-764222EDC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B3A654-CA81-4AF6-8FB7-A941B47E88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398375-79E1-4243-BB96-DB627D690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8C14C-2594-40E9-B217-4C5668DA9B57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41A0E0-A2E4-41F9-996E-15C38F33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B96EB4-A652-4ECE-8B85-91475A106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6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DD47-DEDD-43C7-AB4A-5D912DAEA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3AE8D-0FA8-4ADA-827E-38B7B88C0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2008-4A01-4B8C-BA68-E3295298BF86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B9684-21FC-4CB7-A810-54BC46C3C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A3868C-F463-4F51-ACFC-2FC12400F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55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D6B6D5-AEAA-4F4A-A873-7BA8D167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A947C-26EE-4CD0-BF84-F4E3B0274BBD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F13E-8117-42A1-8B81-870AE189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E0381-4F5D-49EC-B3FE-FF96776B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3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5E63-3F26-409D-AAAC-79AD7FA7C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1F89C6-3461-4C83-8E5D-D3F44171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9E43A6-3C04-4342-98A2-060AB71AA9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94EA89-9C8B-4AC5-821B-35AD5B93F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1EA58-AF42-4BBA-A116-A334D3B9686C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28867-129B-4CFC-8B20-16AD7FBE9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AD6B7-4EDE-40BC-A4D1-C62FFB719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84F-4DEA-4491-A266-8273EF455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28999-438B-4479-9C08-D9D8BCDA3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47E3F0-D8D3-498A-AA5D-DB02988613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7E238-C182-4D90-8E18-7A68B243F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544A-D34C-4FEC-941C-022016A63C99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9725F0-D1D2-434E-932F-B0C81DBBD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42FA16-07FC-4C40-BADE-2C360D672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2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79810-5FCC-4E8E-95CE-4AB8D98E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47CA-740A-49F9-9CD0-96FA0BBE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97B42-8151-41A1-8A24-E3478514E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9E2EB-11E3-4A6C-B471-3F4DC2D7E0D8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3AFB-77F8-44E1-8616-8A0FE674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4E233-D76C-498E-8CC3-9F7AE0FA6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43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9DB8C8-9DDE-4DE4-96DD-CFB9BB34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CAACF-3705-4EB4-B030-3AD865B69F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F70FB-AFC9-4455-8BDE-A3CA84677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02C9-4322-454C-A1E9-2A2918EE2C52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B041C-69CB-4664-AAD3-5643B8DAE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0140F-3F27-4750-A726-3C59E3D1B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F242-AD19-4CFD-B338-785AB139EA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6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alphaModFix amt="56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79810-5FCC-4E8E-95CE-4AB8D98E6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5947CA-740A-49F9-9CD0-96FA0BBEC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97B42-8151-41A1-8A24-E3478514E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1AD8-C9EA-4E42-BD20-330987F42411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3AFB-77F8-44E1-8616-8A0FE67460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4E233-D76C-498E-8CC3-9F7AE0FA68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4F54-8D25-47F2-A163-F50BBA5A4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48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E510-714B-4281-BFF7-83FD936E800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948978" y="1741888"/>
            <a:ext cx="10696575" cy="2096570"/>
          </a:xfrm>
        </p:spPr>
        <p:txBody>
          <a:bodyPr>
            <a:noAutofit/>
          </a:bodyPr>
          <a:lstStyle/>
          <a:p>
            <a:pPr algn="ctr"/>
            <a:r>
              <a:rPr lang="sr-Cyrl-RS" sz="6000" b="1" dirty="0"/>
              <a:t>Статичке карактеристике </a:t>
            </a:r>
            <a:r>
              <a:rPr lang="en-US" sz="6000" b="1" dirty="0"/>
              <a:t>FET</a:t>
            </a:r>
            <a:r>
              <a:rPr lang="sr-Cyrl-RS" sz="6000" b="1" dirty="0"/>
              <a:t> транзистора</a:t>
            </a:r>
            <a:endParaRPr lang="en-US" sz="6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7BC8C-EEB2-41FC-A1A2-1E5E03327FCE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600199" y="501651"/>
            <a:ext cx="4410075" cy="450850"/>
          </a:xfrm>
        </p:spPr>
        <p:txBody>
          <a:bodyPr/>
          <a:lstStyle/>
          <a:p>
            <a:pPr marL="0" indent="0">
              <a:buNone/>
            </a:pPr>
            <a:r>
              <a:rPr lang="sr-Cyrl-RS" sz="2400" dirty="0"/>
              <a:t>Лабораторијска вежба</a:t>
            </a:r>
            <a:r>
              <a:rPr lang="en-US" sz="2400" dirty="0"/>
              <a:t> </a:t>
            </a:r>
            <a:r>
              <a:rPr lang="sr-Cyrl-RS" sz="2400" dirty="0"/>
              <a:t>број.  </a:t>
            </a:r>
            <a:endParaRPr lang="en-US" sz="2400" dirty="0"/>
          </a:p>
          <a:p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99ACD3F-9B46-4018-ACBE-AF087F59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2BA7-21EE-4B84-94C5-0FB6078894A5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700D07F-D840-4E24-BE32-76EFD52EE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F53D33A-F971-405E-99E5-A9B026AD1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54D96B5-B29D-4097-A452-AA769A524FCC}"/>
              </a:ext>
            </a:extLst>
          </p:cNvPr>
          <p:cNvSpPr/>
          <p:nvPr/>
        </p:nvSpPr>
        <p:spPr>
          <a:xfrm>
            <a:off x="1779914" y="5104005"/>
            <a:ext cx="86321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2400" dirty="0"/>
              <a:t>Вежба се изводи симулацијом у програмском пакету</a:t>
            </a:r>
            <a:r>
              <a:rPr lang="en-US" sz="2400" dirty="0"/>
              <a:t> NI Multisim</a:t>
            </a:r>
            <a:endParaRPr lang="sr-Cyrl-RS" sz="2400" dirty="0"/>
          </a:p>
          <a:p>
            <a:pPr algn="ctr"/>
            <a:r>
              <a:rPr lang="sr-Cyrl-RS" dirty="0"/>
              <a:t>У бази података о компонентама треба да имате </a:t>
            </a:r>
            <a:r>
              <a:rPr lang="en-US" dirty="0"/>
              <a:t>FET </a:t>
            </a:r>
            <a:r>
              <a:rPr lang="sr-Cyrl-RS" dirty="0"/>
              <a:t>транзисторе</a:t>
            </a:r>
          </a:p>
          <a:p>
            <a:pPr algn="ctr"/>
            <a:r>
              <a:rPr lang="en-US" dirty="0"/>
              <a:t>BF245A, BF245B</a:t>
            </a:r>
            <a:r>
              <a:rPr lang="sr-Cyrl-RS" dirty="0"/>
              <a:t> и </a:t>
            </a:r>
            <a:r>
              <a:rPr lang="en-US" dirty="0"/>
              <a:t>BF245C </a:t>
            </a:r>
            <a:r>
              <a:rPr lang="sr-Cyrl-RS" dirty="0"/>
              <a:t>или да их сами додате са припадајућим моделом</a:t>
            </a:r>
          </a:p>
        </p:txBody>
      </p:sp>
    </p:spTree>
    <p:extLst>
      <p:ext uri="{BB962C8B-B14F-4D97-AF65-F5344CB8AC3E}">
        <p14:creationId xmlns:p14="http://schemas.microsoft.com/office/powerpoint/2010/main" val="622630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733810-9787-4760-902D-21E93668B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18A1A4-0510-423A-BBE9-0E799124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AB4B8E-A987-4991-BA28-AB78215D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176C4B-288B-4571-ABE2-827FBB41BDF0}"/>
              </a:ext>
            </a:extLst>
          </p:cNvPr>
          <p:cNvSpPr/>
          <p:nvPr/>
        </p:nvSpPr>
        <p:spPr>
          <a:xfrm>
            <a:off x="2881658" y="136525"/>
            <a:ext cx="6552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Допунити из каталога:  Фабрички подаци о транзистору </a:t>
            </a:r>
            <a:r>
              <a:rPr lang="en-US" dirty="0"/>
              <a:t>BF245C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3D54C8-70AA-42F1-8307-4451F580A9ED}"/>
              </a:ext>
            </a:extLst>
          </p:cNvPr>
          <p:cNvSpPr/>
          <p:nvPr/>
        </p:nvSpPr>
        <p:spPr>
          <a:xfrm>
            <a:off x="1491450" y="3403012"/>
            <a:ext cx="3616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Преносна статичка карактеристика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2398F91-C108-4E02-8460-D28134295978}"/>
              </a:ext>
            </a:extLst>
          </p:cNvPr>
          <p:cNvSpPr/>
          <p:nvPr/>
        </p:nvSpPr>
        <p:spPr>
          <a:xfrm>
            <a:off x="7241333" y="3418670"/>
            <a:ext cx="345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Излазна статичка карактеристика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78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C71B0D-EECF-4CCF-9CDD-0471F8A5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DAC2F4-1148-48D3-9876-212C7599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6493E-F022-4AA6-83A8-177D4EAD2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08D2F9-9273-4319-A64B-2DEB40DAEF5D}"/>
              </a:ext>
            </a:extLst>
          </p:cNvPr>
          <p:cNvSpPr/>
          <p:nvPr/>
        </p:nvSpPr>
        <p:spPr>
          <a:xfrm>
            <a:off x="363255" y="145418"/>
            <a:ext cx="1141121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</a:t>
            </a:r>
            <a:r>
              <a:rPr lang="sr-Cyrl-RS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Снимити</a:t>
            </a:r>
            <a:r>
              <a:rPr lang="en-US" dirty="0"/>
              <a:t> </a:t>
            </a:r>
            <a:r>
              <a:rPr lang="sr-Cyrl-RS" dirty="0"/>
              <a:t> преносне карактеристике транзистора </a:t>
            </a:r>
            <a:r>
              <a:rPr lang="en-US" dirty="0"/>
              <a:t>BF245A</a:t>
            </a:r>
            <a:r>
              <a:rPr lang="sr-Cyrl-RS" dirty="0"/>
              <a:t>, </a:t>
            </a:r>
            <a:r>
              <a:rPr lang="en-US" dirty="0"/>
              <a:t>BF245B</a:t>
            </a:r>
            <a:r>
              <a:rPr lang="sr-Cyrl-RS" dirty="0"/>
              <a:t>, </a:t>
            </a:r>
            <a:r>
              <a:rPr lang="en-US" dirty="0"/>
              <a:t>BF245C</a:t>
            </a:r>
            <a:r>
              <a:rPr lang="sr-Cyrl-RS" dirty="0"/>
              <a:t>. Напон између </a:t>
            </a:r>
            <a:r>
              <a:rPr lang="sr-Cyrl-RS" dirty="0" err="1"/>
              <a:t>дрејна</a:t>
            </a:r>
            <a:r>
              <a:rPr lang="sr-Cyrl-RS" dirty="0"/>
              <a:t> и </a:t>
            </a:r>
            <a:r>
              <a:rPr lang="sr-Cyrl-RS" dirty="0" err="1"/>
              <a:t>сорса</a:t>
            </a:r>
            <a:r>
              <a:rPr lang="sr-Cyrl-RS" dirty="0"/>
              <a:t> мењати од 0 до 10 </a:t>
            </a:r>
            <a:r>
              <a:rPr lang="en-US" dirty="0"/>
              <a:t>V, </a:t>
            </a:r>
            <a:r>
              <a:rPr lang="sr-Cyrl-RS" dirty="0"/>
              <a:t>а напон између </a:t>
            </a:r>
            <a:r>
              <a:rPr lang="sr-Cyrl-RS" dirty="0" err="1"/>
              <a:t>гејта</a:t>
            </a:r>
            <a:r>
              <a:rPr lang="sr-Cyrl-RS" dirty="0"/>
              <a:t> и </a:t>
            </a:r>
            <a:r>
              <a:rPr lang="sr-Cyrl-RS" dirty="0" err="1"/>
              <a:t>сорса</a:t>
            </a:r>
            <a:r>
              <a:rPr lang="sr-Cyrl-RS" dirty="0"/>
              <a:t> мењати (0-2 </a:t>
            </a:r>
            <a:r>
              <a:rPr lang="en-US" dirty="0"/>
              <a:t>V</a:t>
            </a:r>
            <a:r>
              <a:rPr lang="sr-Cyrl-RS" dirty="0"/>
              <a:t> за </a:t>
            </a:r>
            <a:r>
              <a:rPr lang="en-US" dirty="0"/>
              <a:t>BF245A</a:t>
            </a:r>
            <a:r>
              <a:rPr lang="sr-Cyrl-RS" dirty="0"/>
              <a:t>, 0-5 </a:t>
            </a:r>
            <a:r>
              <a:rPr lang="en-US" dirty="0"/>
              <a:t>V</a:t>
            </a:r>
            <a:r>
              <a:rPr lang="sr-Cyrl-RS" dirty="0"/>
              <a:t> за </a:t>
            </a:r>
            <a:r>
              <a:rPr lang="en-US" dirty="0"/>
              <a:t>BF245B</a:t>
            </a:r>
            <a:r>
              <a:rPr lang="sr-Cyrl-RS" dirty="0"/>
              <a:t>, 0-8 </a:t>
            </a:r>
            <a:r>
              <a:rPr lang="en-US" dirty="0"/>
              <a:t>V</a:t>
            </a:r>
            <a:r>
              <a:rPr lang="sr-Cyrl-RS" dirty="0"/>
              <a:t> за </a:t>
            </a:r>
            <a:r>
              <a:rPr lang="en-US" dirty="0"/>
              <a:t>BF245C</a:t>
            </a:r>
            <a:r>
              <a:rPr lang="sr-Cyrl-RS" dirty="0"/>
              <a:t>). </a:t>
            </a:r>
            <a:r>
              <a:rPr lang="en-US" dirty="0"/>
              <a:t> </a:t>
            </a:r>
            <a:endParaRPr lang="sr-Cyrl-R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Користимо </a:t>
            </a:r>
            <a:r>
              <a:rPr lang="en-US" dirty="0"/>
              <a:t>DC Sweep </a:t>
            </a:r>
            <a:r>
              <a:rPr lang="sr-Cyrl-RS" dirty="0"/>
              <a:t> анализу </a:t>
            </a:r>
            <a:r>
              <a:rPr lang="en-US" dirty="0"/>
              <a:t>a </a:t>
            </a:r>
            <a:r>
              <a:rPr lang="sr-Cyrl-RS" dirty="0"/>
              <a:t> улазне и излазне параметре подешавамо као што је приказано на следећим сликама: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60BFBE-ABBB-4F79-BAF4-7EC9FBDD3A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10" y="1760666"/>
            <a:ext cx="5900051" cy="32643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C02445-48A5-4965-AD2F-B6D28AD560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4918" y="1760666"/>
            <a:ext cx="5219548" cy="340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340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E9D13B-8987-411C-8EE9-7492B23B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CDA317-2961-49CB-B219-2A5931B00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2E649-D9B7-4576-A4CE-0788467E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F64FA7-0564-4068-80D8-5886ED16EA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66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6608E5-45D3-4E2A-98EB-D3834D55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8061E0-F9D1-4866-88E8-FEFA83F5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04437C-1D3F-4270-A2A0-312651ED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6F36D0-42B9-4BD6-B10F-8AD3F355A12C}"/>
              </a:ext>
            </a:extLst>
          </p:cNvPr>
          <p:cNvSpPr/>
          <p:nvPr/>
        </p:nvSpPr>
        <p:spPr>
          <a:xfrm>
            <a:off x="3187671" y="2844225"/>
            <a:ext cx="64937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200" dirty="0"/>
              <a:t>Овде поставити графикон за </a:t>
            </a:r>
            <a:r>
              <a:rPr lang="en-US" sz="3200" dirty="0"/>
              <a:t>BF245B</a:t>
            </a:r>
          </a:p>
        </p:txBody>
      </p:sp>
    </p:spTree>
    <p:extLst>
      <p:ext uri="{BB962C8B-B14F-4D97-AF65-F5344CB8AC3E}">
        <p14:creationId xmlns:p14="http://schemas.microsoft.com/office/powerpoint/2010/main" val="2650907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B5DC47-893C-4D18-8669-FD0DE4DE5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34EBAD-4876-4CFE-B218-699ABD28A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17CC1B-336A-432B-BEB8-19BBAD9F1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E022C5-34A3-45EC-A90C-F332D4A7CA94}"/>
              </a:ext>
            </a:extLst>
          </p:cNvPr>
          <p:cNvSpPr/>
          <p:nvPr/>
        </p:nvSpPr>
        <p:spPr>
          <a:xfrm>
            <a:off x="3187671" y="2844225"/>
            <a:ext cx="64904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200" dirty="0"/>
              <a:t>Овде поставити графикон за </a:t>
            </a:r>
            <a:r>
              <a:rPr lang="en-US" sz="3200" dirty="0"/>
              <a:t>BF245C</a:t>
            </a:r>
          </a:p>
        </p:txBody>
      </p:sp>
    </p:spTree>
    <p:extLst>
      <p:ext uri="{BB962C8B-B14F-4D97-AF65-F5344CB8AC3E}">
        <p14:creationId xmlns:p14="http://schemas.microsoft.com/office/powerpoint/2010/main" val="448696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3254BC-8123-4A03-A623-BB10765A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43E0B8-8128-4427-98B7-10B39435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EB253-D63A-4194-BE90-669E5E178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15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D7E2B9A-44A6-45B9-9BB5-F26A3CA65C58}"/>
                  </a:ext>
                </a:extLst>
              </p:cNvPr>
              <p:cNvSpPr/>
              <p:nvPr/>
            </p:nvSpPr>
            <p:spPr>
              <a:xfrm>
                <a:off x="912647" y="352425"/>
                <a:ext cx="9450553" cy="2948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Cyrl-RS" sz="2000" dirty="0"/>
                  <a:t>4. Из преносних карактеристика одредити стрмину </a:t>
                </a:r>
                <a:r>
                  <a:rPr lang="en-US" sz="2000" dirty="0"/>
                  <a:t>FET </a:t>
                </a:r>
                <a:r>
                  <a:rPr lang="sr-Cyrl-RS" sz="2000" dirty="0"/>
                  <a:t>транзистора за:</a:t>
                </a:r>
              </a:p>
              <a:p>
                <a:endParaRPr lang="sr-Cyrl-RS" sz="2000" dirty="0"/>
              </a:p>
              <a:p>
                <a:r>
                  <a:rPr lang="sr-Cyrl-RS" sz="2000" dirty="0"/>
                  <a:t> </a:t>
                </a:r>
                <a:r>
                  <a:rPr lang="en-US" sz="2000" dirty="0"/>
                  <a:t>BF245A    gm=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dirty="0" smtClean="0"/>
                          <m:t>Δ</m:t>
                        </m:r>
                        <m:r>
                          <m:rPr>
                            <m:nor/>
                          </m:rPr>
                          <a:rPr lang="en-US" sz="2000" b="0" i="0" dirty="0" smtClean="0"/>
                          <m:t>Id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2000" dirty="0" smtClean="0"/>
                          <m:t>Δ</m:t>
                        </m:r>
                        <m:r>
                          <m:rPr>
                            <m:nor/>
                          </m:rPr>
                          <a:rPr lang="en-US" sz="2000" b="0" i="0" dirty="0" smtClean="0"/>
                          <m:t>Ug</m:t>
                        </m:r>
                        <m:r>
                          <m:rPr>
                            <m:nor/>
                          </m:rPr>
                          <a:rPr lang="en-US" sz="2000" dirty="0" smtClean="0"/>
                          <m:t>s</m:t>
                        </m:r>
                      </m:den>
                    </m:f>
                  </m:oMath>
                </a14:m>
                <a:r>
                  <a:rPr lang="en-US" sz="2000" dirty="0"/>
                  <a:t>  </a:t>
                </a:r>
                <a:r>
                  <a:rPr lang="sr-Cyrl-RS" sz="2000" dirty="0"/>
                  <a:t>=					за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000" dirty="0" smtClean="0"/>
                      <m:t>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m:rPr>
                        <m:nor/>
                      </m:rPr>
                      <a:rPr lang="en-US" sz="2000" b="0" i="0" dirty="0" smtClean="0"/>
                      <m:t>g</m:t>
                    </m:r>
                    <m:r>
                      <m:rPr>
                        <m:nor/>
                      </m:rPr>
                      <a:rPr lang="en-US" sz="2000" dirty="0" smtClean="0"/>
                      <m:t>s</m:t>
                    </m:r>
                  </m:oMath>
                </a14:m>
                <a:r>
                  <a:rPr lang="sr-Cyrl-RS" sz="2000" dirty="0"/>
                  <a:t> узети 1</a:t>
                </a:r>
                <a:r>
                  <a:rPr lang="en-US" sz="2000" dirty="0"/>
                  <a:t>V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BF245B    gm=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dirty="0" smtClean="0"/>
                          <m:t>Δ</m:t>
                        </m:r>
                        <m:r>
                          <m:rPr>
                            <m:nor/>
                          </m:rPr>
                          <a:rPr lang="en-US" sz="2000" b="0" i="0" dirty="0" smtClean="0"/>
                          <m:t>Id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2000" dirty="0" smtClean="0"/>
                          <m:t>Δ</m:t>
                        </m:r>
                        <m:r>
                          <m:rPr>
                            <m:nor/>
                          </m:rPr>
                          <a:rPr lang="en-US" sz="2000" b="0" i="0" dirty="0" smtClean="0"/>
                          <m:t>Ug</m:t>
                        </m:r>
                        <m:r>
                          <m:rPr>
                            <m:nor/>
                          </m:rPr>
                          <a:rPr lang="en-US" sz="2000" dirty="0" smtClean="0"/>
                          <m:t>s</m:t>
                        </m:r>
                      </m:den>
                    </m:f>
                  </m:oMath>
                </a14:m>
                <a:r>
                  <a:rPr lang="en-US" sz="2000" dirty="0"/>
                  <a:t>  </a:t>
                </a:r>
                <a:r>
                  <a:rPr lang="sr-Cyrl-RS" sz="2000" dirty="0"/>
                  <a:t>=						за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000" dirty="0" smtClean="0"/>
                      <m:t>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m:rPr>
                        <m:nor/>
                      </m:rPr>
                      <a:rPr lang="en-US" sz="2000" b="0" i="0" dirty="0" smtClean="0"/>
                      <m:t>g</m:t>
                    </m:r>
                    <m:r>
                      <m:rPr>
                        <m:nor/>
                      </m:rPr>
                      <a:rPr lang="en-US" sz="2000" dirty="0" smtClean="0"/>
                      <m:t>s</m:t>
                    </m:r>
                  </m:oMath>
                </a14:m>
                <a:r>
                  <a:rPr lang="sr-Cyrl-RS" sz="2000" dirty="0"/>
                  <a:t> узети 1</a:t>
                </a:r>
                <a:r>
                  <a:rPr lang="en-US" sz="2000" dirty="0"/>
                  <a:t>V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BF245C    gm=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000" dirty="0" smtClean="0"/>
                          <m:t>Δ</m:t>
                        </m:r>
                        <m:r>
                          <m:rPr>
                            <m:nor/>
                          </m:rPr>
                          <a:rPr lang="en-US" sz="2000" b="0" i="0" dirty="0" smtClean="0"/>
                          <m:t>Id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2000" dirty="0" smtClean="0"/>
                          <m:t>Δ</m:t>
                        </m:r>
                        <m:r>
                          <m:rPr>
                            <m:nor/>
                          </m:rPr>
                          <a:rPr lang="en-US" sz="2000" b="0" i="0" dirty="0" smtClean="0"/>
                          <m:t>Ug</m:t>
                        </m:r>
                        <m:r>
                          <m:rPr>
                            <m:nor/>
                          </m:rPr>
                          <a:rPr lang="en-US" sz="2000" dirty="0" smtClean="0"/>
                          <m:t>s</m:t>
                        </m:r>
                      </m:den>
                    </m:f>
                  </m:oMath>
                </a14:m>
                <a:r>
                  <a:rPr lang="en-US" sz="2000" dirty="0"/>
                  <a:t>  </a:t>
                </a:r>
                <a:r>
                  <a:rPr lang="sr-Cyrl-RS" sz="2000" dirty="0"/>
                  <a:t>=						за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000" dirty="0" smtClean="0"/>
                      <m:t>Δ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𝑈</m:t>
                    </m:r>
                    <m:r>
                      <m:rPr>
                        <m:nor/>
                      </m:rPr>
                      <a:rPr lang="en-US" sz="2000" b="0" i="0" dirty="0" smtClean="0"/>
                      <m:t>g</m:t>
                    </m:r>
                    <m:r>
                      <m:rPr>
                        <m:nor/>
                      </m:rPr>
                      <a:rPr lang="en-US" sz="2000" dirty="0" smtClean="0"/>
                      <m:t>s</m:t>
                    </m:r>
                  </m:oMath>
                </a14:m>
                <a:r>
                  <a:rPr lang="sr-Cyrl-RS" sz="2000" dirty="0"/>
                  <a:t> узети 1</a:t>
                </a:r>
                <a:r>
                  <a:rPr lang="en-US" sz="2000" dirty="0"/>
                  <a:t>V</a:t>
                </a:r>
              </a:p>
              <a:p>
                <a:r>
                  <a:rPr lang="sr-Cyrl-RS" sz="2000" dirty="0"/>
                  <a:t>                 		                            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D7E2B9A-44A6-45B9-9BB5-F26A3CA65C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647" y="352425"/>
                <a:ext cx="9450553" cy="2948499"/>
              </a:xfrm>
              <a:prstGeom prst="rect">
                <a:avLst/>
              </a:prstGeom>
              <a:blipFill>
                <a:blip r:embed="rId2"/>
                <a:stretch>
                  <a:fillRect l="-710" t="-1242" b="-20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175AE9F3-E0A6-41A9-94A0-5BE462D4F764}"/>
              </a:ext>
            </a:extLst>
          </p:cNvPr>
          <p:cNvSpPr/>
          <p:nvPr/>
        </p:nvSpPr>
        <p:spPr>
          <a:xfrm>
            <a:off x="912646" y="3457575"/>
            <a:ext cx="94505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sz="2000" dirty="0"/>
              <a:t>5. Из преносних карактеристика  одредити </a:t>
            </a:r>
            <a:r>
              <a:rPr lang="sr-Cyrl-RS" sz="2000" dirty="0" err="1"/>
              <a:t>прекидни</a:t>
            </a:r>
            <a:r>
              <a:rPr lang="sr-Cyrl-RS" sz="2000" dirty="0"/>
              <a:t> напон </a:t>
            </a:r>
            <a:r>
              <a:rPr lang="en-US" sz="2000" dirty="0"/>
              <a:t>FET </a:t>
            </a:r>
            <a:r>
              <a:rPr lang="sr-Cyrl-RS" sz="2000" dirty="0"/>
              <a:t>транзистора за:</a:t>
            </a:r>
          </a:p>
          <a:p>
            <a:endParaRPr lang="sr-Cyrl-RS" sz="2000" dirty="0"/>
          </a:p>
          <a:p>
            <a:r>
              <a:rPr lang="en-US" sz="2000" dirty="0"/>
              <a:t>BF245A</a:t>
            </a:r>
            <a:r>
              <a:rPr lang="sr-Cyrl-RS" sz="2000" dirty="0"/>
              <a:t>				</a:t>
            </a:r>
            <a:r>
              <a:rPr lang="sr-Cyrl-RS" sz="2000" dirty="0" err="1"/>
              <a:t>Прекидни</a:t>
            </a:r>
            <a:r>
              <a:rPr lang="sr-Cyrl-RS" sz="2000" dirty="0"/>
              <a:t> напон је:</a:t>
            </a:r>
          </a:p>
          <a:p>
            <a:endParaRPr lang="sr-Cyrl-RS" sz="2000" dirty="0"/>
          </a:p>
          <a:p>
            <a:r>
              <a:rPr lang="en-US" sz="2000" dirty="0"/>
              <a:t>BF245B</a:t>
            </a:r>
            <a:r>
              <a:rPr lang="sr-Cyrl-RS" sz="2000" dirty="0"/>
              <a:t>				</a:t>
            </a:r>
            <a:r>
              <a:rPr lang="sr-Cyrl-RS" sz="2000" dirty="0" err="1"/>
              <a:t>Прекидни</a:t>
            </a:r>
            <a:r>
              <a:rPr lang="sr-Cyrl-RS" sz="2000" dirty="0"/>
              <a:t> напон је:</a:t>
            </a:r>
          </a:p>
          <a:p>
            <a:endParaRPr lang="en-US" sz="2000" dirty="0"/>
          </a:p>
          <a:p>
            <a:r>
              <a:rPr lang="en-US" sz="2000" dirty="0"/>
              <a:t>BF245C</a:t>
            </a:r>
            <a:r>
              <a:rPr lang="sr-Cyrl-RS" sz="2000" dirty="0"/>
              <a:t>				</a:t>
            </a:r>
            <a:r>
              <a:rPr lang="sr-Cyrl-RS" sz="2000" dirty="0" err="1"/>
              <a:t>Прекидни</a:t>
            </a:r>
            <a:r>
              <a:rPr lang="sr-Cyrl-RS" sz="2000" dirty="0"/>
              <a:t> напон је:</a:t>
            </a:r>
            <a:endParaRPr lang="en-US" sz="2000" dirty="0"/>
          </a:p>
          <a:p>
            <a:r>
              <a:rPr lang="sr-Cyrl-RS" sz="2000" dirty="0"/>
              <a:t>		                            </a:t>
            </a:r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583034-CC86-4F37-9496-3240BA574983}"/>
              </a:ext>
            </a:extLst>
          </p:cNvPr>
          <p:cNvCxnSpPr/>
          <p:nvPr/>
        </p:nvCxnSpPr>
        <p:spPr>
          <a:xfrm>
            <a:off x="6877050" y="4371975"/>
            <a:ext cx="1552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9AA729-29F3-40A3-8355-77954D04C834}"/>
              </a:ext>
            </a:extLst>
          </p:cNvPr>
          <p:cNvCxnSpPr/>
          <p:nvPr/>
        </p:nvCxnSpPr>
        <p:spPr>
          <a:xfrm>
            <a:off x="6877050" y="4991100"/>
            <a:ext cx="1552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8D57ECB-3CAA-43E7-8EAD-A5781595C6B0}"/>
              </a:ext>
            </a:extLst>
          </p:cNvPr>
          <p:cNvCxnSpPr/>
          <p:nvPr/>
        </p:nvCxnSpPr>
        <p:spPr>
          <a:xfrm>
            <a:off x="6877050" y="5581650"/>
            <a:ext cx="15525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DDD4847-BC44-49AD-AA40-A2A80A19D2EC}"/>
              </a:ext>
            </a:extLst>
          </p:cNvPr>
          <p:cNvCxnSpPr>
            <a:cxnSpLocks/>
          </p:cNvCxnSpPr>
          <p:nvPr/>
        </p:nvCxnSpPr>
        <p:spPr>
          <a:xfrm>
            <a:off x="3971925" y="1381125"/>
            <a:ext cx="4095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C2C0F46-AC0A-4ADC-9A44-C1EA0C8A262B}"/>
              </a:ext>
            </a:extLst>
          </p:cNvPr>
          <p:cNvCxnSpPr>
            <a:cxnSpLocks/>
          </p:cNvCxnSpPr>
          <p:nvPr/>
        </p:nvCxnSpPr>
        <p:spPr>
          <a:xfrm>
            <a:off x="3971925" y="2200275"/>
            <a:ext cx="4095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0FA8B93-F9CA-4808-BB77-03C7A3AAF9CF}"/>
              </a:ext>
            </a:extLst>
          </p:cNvPr>
          <p:cNvCxnSpPr>
            <a:cxnSpLocks/>
          </p:cNvCxnSpPr>
          <p:nvPr/>
        </p:nvCxnSpPr>
        <p:spPr>
          <a:xfrm>
            <a:off x="4048125" y="2933700"/>
            <a:ext cx="40957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31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D04374-1C89-4E42-9470-3ADE0F21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A83-D24F-4A34-BB1F-D07EB9706E34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6D7F21-D912-4C76-B3BA-DE260E08E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864D64-9B45-4B69-83C9-92D62F593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9E0AA4-11CF-407C-B724-2008AFE7A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4338" y="235278"/>
            <a:ext cx="9668122" cy="63874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E93A475-ECCC-4EB2-823A-760BAAF8E966}"/>
              </a:ext>
            </a:extLst>
          </p:cNvPr>
          <p:cNvSpPr txBox="1"/>
          <p:nvPr/>
        </p:nvSpPr>
        <p:spPr>
          <a:xfrm>
            <a:off x="340377" y="235278"/>
            <a:ext cx="186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Основни подаци: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756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FDA5F-CC80-4743-96D7-E3F9D173D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EE70C-4805-432A-88CE-3165D2457D48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BE201-1499-4F2D-9BA0-94744D59E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4ACB60F-8834-40B9-9B31-EC80BEC95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2EC3-C095-42B7-B4A7-3195CEE148F5}"/>
              </a:ext>
            </a:extLst>
          </p:cNvPr>
          <p:cNvSpPr txBox="1"/>
          <p:nvPr/>
        </p:nvSpPr>
        <p:spPr>
          <a:xfrm>
            <a:off x="1895475" y="1285875"/>
            <a:ext cx="1105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sz="2000" dirty="0"/>
              <a:t>Задатак:</a:t>
            </a:r>
            <a:endParaRPr lang="en-US" sz="2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8849F-220D-4360-980F-C85B0AAD8937}"/>
              </a:ext>
            </a:extLst>
          </p:cNvPr>
          <p:cNvSpPr txBox="1"/>
          <p:nvPr/>
        </p:nvSpPr>
        <p:spPr>
          <a:xfrm>
            <a:off x="1895475" y="1733550"/>
            <a:ext cx="877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Нацртати електричну шему у софтверском пакету </a:t>
            </a:r>
            <a:r>
              <a:rPr lang="en-US" dirty="0"/>
              <a:t>NI Multisim</a:t>
            </a:r>
            <a:r>
              <a:rPr lang="sr-Cyrl-RS" dirty="0"/>
              <a:t> према доњој слици.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5CBEC7-C0A4-4864-AF73-7F00856CB1D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550215" y="2276921"/>
            <a:ext cx="7615711" cy="379315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6512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7EBD4-1D65-4EB2-A68C-C37A99193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481E8-7143-4D5E-B2F9-A29396438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00836-5534-47F0-BFBC-F4881575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E5057EE-F26E-457B-8CD1-67E9949371DE}"/>
              </a:ext>
            </a:extLst>
          </p:cNvPr>
          <p:cNvSpPr/>
          <p:nvPr/>
        </p:nvSpPr>
        <p:spPr>
          <a:xfrm>
            <a:off x="971549" y="566678"/>
            <a:ext cx="1091565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RS" dirty="0"/>
              <a:t>2.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Снимити излазне карактеристике транзистора </a:t>
            </a:r>
            <a:r>
              <a:rPr lang="en-US" dirty="0"/>
              <a:t>BF245A</a:t>
            </a:r>
            <a:r>
              <a:rPr lang="sr-Cyrl-RS" dirty="0"/>
              <a:t>, </a:t>
            </a:r>
            <a:r>
              <a:rPr lang="en-US" dirty="0"/>
              <a:t>BF245B</a:t>
            </a:r>
            <a:r>
              <a:rPr lang="sr-Cyrl-RS" dirty="0"/>
              <a:t>, </a:t>
            </a:r>
            <a:r>
              <a:rPr lang="en-US" dirty="0"/>
              <a:t>BF245C</a:t>
            </a:r>
            <a:r>
              <a:rPr lang="sr-Cyrl-RS" dirty="0"/>
              <a:t>. Напон између </a:t>
            </a:r>
            <a:r>
              <a:rPr lang="sr-Cyrl-RS" dirty="0" err="1"/>
              <a:t>дрејна</a:t>
            </a:r>
            <a:r>
              <a:rPr lang="sr-Cyrl-RS" dirty="0"/>
              <a:t> и </a:t>
            </a:r>
            <a:r>
              <a:rPr lang="sr-Cyrl-RS" dirty="0" err="1"/>
              <a:t>сорса</a:t>
            </a:r>
            <a:r>
              <a:rPr lang="sr-Cyrl-RS" dirty="0"/>
              <a:t> мењати од 0 до 10 </a:t>
            </a:r>
            <a:r>
              <a:rPr lang="en-US" dirty="0"/>
              <a:t>V, </a:t>
            </a:r>
            <a:r>
              <a:rPr lang="sr-Cyrl-RS" dirty="0"/>
              <a:t>а напон између </a:t>
            </a:r>
            <a:r>
              <a:rPr lang="sr-Cyrl-RS" dirty="0" err="1"/>
              <a:t>гејта</a:t>
            </a:r>
            <a:r>
              <a:rPr lang="sr-Cyrl-RS" dirty="0"/>
              <a:t> и </a:t>
            </a:r>
            <a:r>
              <a:rPr lang="sr-Cyrl-RS" dirty="0" err="1"/>
              <a:t>сорса</a:t>
            </a:r>
            <a:r>
              <a:rPr lang="sr-Cyrl-RS" dirty="0"/>
              <a:t> мењати (0-2 </a:t>
            </a:r>
            <a:r>
              <a:rPr lang="en-US" dirty="0"/>
              <a:t>V</a:t>
            </a:r>
            <a:r>
              <a:rPr lang="sr-Cyrl-RS" dirty="0"/>
              <a:t> за </a:t>
            </a:r>
            <a:r>
              <a:rPr lang="en-US" dirty="0"/>
              <a:t>BF245A</a:t>
            </a:r>
            <a:r>
              <a:rPr lang="sr-Cyrl-RS" dirty="0"/>
              <a:t>, 0-5 </a:t>
            </a:r>
            <a:r>
              <a:rPr lang="en-US" dirty="0"/>
              <a:t>V</a:t>
            </a:r>
            <a:r>
              <a:rPr lang="sr-Cyrl-RS" dirty="0"/>
              <a:t> за </a:t>
            </a:r>
            <a:r>
              <a:rPr lang="en-US" dirty="0"/>
              <a:t>BF245B</a:t>
            </a:r>
            <a:r>
              <a:rPr lang="sr-Cyrl-RS" dirty="0"/>
              <a:t>, 0-8 </a:t>
            </a:r>
            <a:r>
              <a:rPr lang="en-US" dirty="0"/>
              <a:t>V</a:t>
            </a:r>
            <a:r>
              <a:rPr lang="sr-Cyrl-RS" dirty="0"/>
              <a:t> за </a:t>
            </a:r>
            <a:r>
              <a:rPr lang="en-US" dirty="0"/>
              <a:t>BF245C</a:t>
            </a:r>
            <a:r>
              <a:rPr lang="sr-Cyrl-RS" dirty="0"/>
              <a:t>). </a:t>
            </a:r>
            <a:r>
              <a:rPr lang="en-US" dirty="0"/>
              <a:t> </a:t>
            </a:r>
            <a:endParaRPr lang="sr-Cyrl-R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r-Cyrl-RS" dirty="0"/>
              <a:t>Користимо </a:t>
            </a:r>
            <a:r>
              <a:rPr lang="en-US" dirty="0"/>
              <a:t>DC Sweep </a:t>
            </a:r>
            <a:r>
              <a:rPr lang="sr-Cyrl-RS" dirty="0"/>
              <a:t> анализу </a:t>
            </a:r>
            <a:r>
              <a:rPr lang="en-US" dirty="0"/>
              <a:t>a </a:t>
            </a:r>
            <a:r>
              <a:rPr lang="sr-Cyrl-RS" dirty="0"/>
              <a:t> улазне и излазне параметре подешавамо као што је приказано на следећим сликама: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854A2D-02E6-4DE4-8336-504B86F96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9036" y="2792823"/>
            <a:ext cx="5694326" cy="29343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368094-9826-46AA-895D-4AF38EB4A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6097" y="2792822"/>
            <a:ext cx="5171103" cy="293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05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E8FC5-8A5E-466F-864B-B9CC340A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A5A83-D24F-4A34-BB1F-D07EB9706E34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31732E-4FE5-4DB2-9619-A58226D1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Cyrl-RS"/>
              <a:t>Лабораторија за Електронику ЕТШ „Стари град“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FBC02A-46C4-47E2-8FB6-2DFD04C6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5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8C8CF49-2835-4F62-8789-09E115F8D6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45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9B2690-C2AC-46DE-85BE-71892A84D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F40AEC-5624-41F0-B492-0D3344C72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7EEDEC-43A4-4335-BF97-2A8822387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0B8694-0A42-4767-8A47-5D565933A9C3}"/>
              </a:ext>
            </a:extLst>
          </p:cNvPr>
          <p:cNvSpPr txBox="1"/>
          <p:nvPr/>
        </p:nvSpPr>
        <p:spPr>
          <a:xfrm>
            <a:off x="2343150" y="2844225"/>
            <a:ext cx="7229563" cy="584775"/>
          </a:xfrm>
          <a:prstGeom prst="rect">
            <a:avLst/>
          </a:prstGeom>
          <a:noFill/>
        </p:spPr>
        <p:txBody>
          <a:bodyPr wrap="square" rtlCol="0" anchor="b" anchorCtr="1">
            <a:spAutoFit/>
          </a:bodyPr>
          <a:lstStyle/>
          <a:p>
            <a:pPr algn="ctr"/>
            <a:r>
              <a:rPr lang="sr-Cyrl-RS" sz="3200" dirty="0"/>
              <a:t>Овде поставити графикон за </a:t>
            </a:r>
            <a:r>
              <a:rPr lang="en-US" sz="3200" dirty="0"/>
              <a:t>BF245B</a:t>
            </a:r>
          </a:p>
        </p:txBody>
      </p:sp>
    </p:spTree>
    <p:extLst>
      <p:ext uri="{BB962C8B-B14F-4D97-AF65-F5344CB8AC3E}">
        <p14:creationId xmlns:p14="http://schemas.microsoft.com/office/powerpoint/2010/main" val="2205268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F1D6FD-8135-4C8C-9EB0-013760735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A88BD-7445-499E-BAAE-CC1D9674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C1347-9230-4020-A469-9E7A4819D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385CF6-76B2-493C-B58A-437F50AEE262}"/>
              </a:ext>
            </a:extLst>
          </p:cNvPr>
          <p:cNvSpPr/>
          <p:nvPr/>
        </p:nvSpPr>
        <p:spPr>
          <a:xfrm>
            <a:off x="3187671" y="2844225"/>
            <a:ext cx="66764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sz="3200" dirty="0"/>
              <a:t>Овде поставити графикон за </a:t>
            </a:r>
            <a:r>
              <a:rPr lang="en-US" sz="3200" dirty="0"/>
              <a:t>BF245C</a:t>
            </a:r>
          </a:p>
        </p:txBody>
      </p:sp>
    </p:spTree>
    <p:extLst>
      <p:ext uri="{BB962C8B-B14F-4D97-AF65-F5344CB8AC3E}">
        <p14:creationId xmlns:p14="http://schemas.microsoft.com/office/powerpoint/2010/main" val="126331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596474-F025-427B-9EAA-E65F87A8B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A8A27D-148D-45AB-B63E-648C325A7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7B456-7966-431E-8C7B-D2459C5B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832C13-536B-4A45-AD26-0E2A432C87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203" y="713984"/>
            <a:ext cx="4484957" cy="564236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0890EF8-E3B6-4DE8-8BCF-F4F99AE92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482" y="713984"/>
            <a:ext cx="4516934" cy="56423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A0C019-FFA6-483E-A33C-34960106A249}"/>
              </a:ext>
            </a:extLst>
          </p:cNvPr>
          <p:cNvSpPr txBox="1"/>
          <p:nvPr/>
        </p:nvSpPr>
        <p:spPr>
          <a:xfrm>
            <a:off x="4038600" y="211681"/>
            <a:ext cx="4139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Фабрички подаци о транзистору </a:t>
            </a:r>
            <a:r>
              <a:rPr lang="en-US" dirty="0"/>
              <a:t>BF245A</a:t>
            </a:r>
          </a:p>
        </p:txBody>
      </p:sp>
    </p:spTree>
    <p:extLst>
      <p:ext uri="{BB962C8B-B14F-4D97-AF65-F5344CB8AC3E}">
        <p14:creationId xmlns:p14="http://schemas.microsoft.com/office/powerpoint/2010/main" val="238357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4A01C7-56B3-4762-BA9E-1641934D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54A61-C69A-4F0A-88A0-E96FD65EB163}" type="datetime1">
              <a:rPr lang="sr-Cyrl-RS" smtClean="0"/>
              <a:t>05.04.2020.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685BE0-F046-497A-80B2-A4E66756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/>
              <a:t>Лабораторија за Електронику ЕТШ „Стари град“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B86D0C-2B1E-47A4-BED3-FD70492ED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F54-8D25-47F2-A163-F50BBA5A44D6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C3EE66-3AC6-443E-B353-2E669B0551DB}"/>
              </a:ext>
            </a:extLst>
          </p:cNvPr>
          <p:cNvSpPr/>
          <p:nvPr/>
        </p:nvSpPr>
        <p:spPr>
          <a:xfrm>
            <a:off x="2881658" y="136525"/>
            <a:ext cx="6428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Допунити из каталога:  Фабрички подаци о транзистору </a:t>
            </a:r>
            <a:r>
              <a:rPr lang="en-US" dirty="0"/>
              <a:t>BF245B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1DAF77-B75E-4659-8553-3085940CDE5F}"/>
              </a:ext>
            </a:extLst>
          </p:cNvPr>
          <p:cNvSpPr/>
          <p:nvPr/>
        </p:nvSpPr>
        <p:spPr>
          <a:xfrm>
            <a:off x="1491450" y="3403012"/>
            <a:ext cx="3616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Преносна статичка карактеристика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50DD55-4FF6-48AA-AB71-89F9A4B79620}"/>
              </a:ext>
            </a:extLst>
          </p:cNvPr>
          <p:cNvSpPr/>
          <p:nvPr/>
        </p:nvSpPr>
        <p:spPr>
          <a:xfrm>
            <a:off x="7241333" y="3418670"/>
            <a:ext cx="3459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Cyrl-RS" dirty="0"/>
              <a:t>Излазна статичка карактеристика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68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Widescreen</PresentationFormat>
  <Paragraphs>86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Wingdings</vt:lpstr>
      <vt:lpstr>Office Theme</vt:lpstr>
      <vt:lpstr>Custom Design</vt:lpstr>
      <vt:lpstr>1_Office Theme</vt:lpstr>
      <vt:lpstr>Статичке карактеристике FET транзистора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Стаи</dc:title>
  <dc:creator>Ivan Radosavljevic</dc:creator>
  <cp:lastModifiedBy>Ivan Radosavljevic</cp:lastModifiedBy>
  <cp:revision>45</cp:revision>
  <dcterms:created xsi:type="dcterms:W3CDTF">2020-04-05T09:45:46Z</dcterms:created>
  <dcterms:modified xsi:type="dcterms:W3CDTF">2020-04-05T13:37:29Z</dcterms:modified>
</cp:coreProperties>
</file>